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32"/>
  </p:notesMasterIdLst>
  <p:handoutMasterIdLst>
    <p:handoutMasterId r:id="rId33"/>
  </p:handoutMasterIdLst>
  <p:sldIdLst>
    <p:sldId id="673" r:id="rId2"/>
    <p:sldId id="607" r:id="rId3"/>
    <p:sldId id="657" r:id="rId4"/>
    <p:sldId id="610" r:id="rId5"/>
    <p:sldId id="611" r:id="rId6"/>
    <p:sldId id="656" r:id="rId7"/>
    <p:sldId id="555" r:id="rId8"/>
    <p:sldId id="558" r:id="rId9"/>
    <p:sldId id="559" r:id="rId10"/>
    <p:sldId id="612" r:id="rId11"/>
    <p:sldId id="659" r:id="rId12"/>
    <p:sldId id="560" r:id="rId13"/>
    <p:sldId id="652" r:id="rId14"/>
    <p:sldId id="663" r:id="rId15"/>
    <p:sldId id="670" r:id="rId16"/>
    <p:sldId id="648" r:id="rId17"/>
    <p:sldId id="562" r:id="rId18"/>
    <p:sldId id="671" r:id="rId19"/>
    <p:sldId id="672" r:id="rId20"/>
    <p:sldId id="564" r:id="rId21"/>
    <p:sldId id="638" r:id="rId22"/>
    <p:sldId id="655" r:id="rId23"/>
    <p:sldId id="640" r:id="rId24"/>
    <p:sldId id="570" r:id="rId25"/>
    <p:sldId id="571" r:id="rId26"/>
    <p:sldId id="664" r:id="rId27"/>
    <p:sldId id="572" r:id="rId28"/>
    <p:sldId id="573" r:id="rId29"/>
    <p:sldId id="575" r:id="rId30"/>
    <p:sldId id="576" r:id="rId31"/>
  </p:sldIdLst>
  <p:sldSz cx="12192000" cy="6858000"/>
  <p:notesSz cx="7315200" cy="9601200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974" autoAdjust="0"/>
  </p:normalViewPr>
  <p:slideViewPr>
    <p:cSldViewPr>
      <p:cViewPr>
        <p:scale>
          <a:sx n="62" d="100"/>
          <a:sy n="62" d="100"/>
        </p:scale>
        <p:origin x="-792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L5D1 –</a:t>
            </a:r>
            <a:r>
              <a:rPr lang="en-US" baseline="0" dirty="0" smtClean="0"/>
              <a:t> python demos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Coloring –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demos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1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5" indent="0">
              <a:buNone/>
              <a:defRPr sz="1900"/>
            </a:lvl2pPr>
            <a:lvl3pPr marL="914309" indent="0">
              <a:buNone/>
              <a:defRPr sz="1600"/>
            </a:lvl3pPr>
            <a:lvl4pPr marL="1371464" indent="0">
              <a:buNone/>
              <a:defRPr sz="1500"/>
            </a:lvl4pPr>
            <a:lvl5pPr marL="1828618" indent="0">
              <a:buNone/>
              <a:defRPr sz="1500"/>
            </a:lvl5pPr>
            <a:lvl6pPr marL="2285774" indent="0">
              <a:buNone/>
              <a:defRPr sz="1500"/>
            </a:lvl6pPr>
            <a:lvl7pPr marL="2742926" indent="0">
              <a:buNone/>
              <a:defRPr sz="1500"/>
            </a:lvl7pPr>
            <a:lvl8pPr marL="3200080" indent="0">
              <a:buNone/>
              <a:defRPr sz="1500"/>
            </a:lvl8pPr>
            <a:lvl9pPr marL="365723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B Titr" pitchFamily="2" charset="-7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6" indent="-342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B Zar" pitchFamily="2" charset="-78"/>
        </a:defRPr>
      </a:lvl1pPr>
      <a:lvl2pPr marL="742876" indent="-28572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  <a:cs typeface="B Zar" pitchFamily="2" charset="-78"/>
        </a:defRPr>
      </a:lvl2pPr>
      <a:lvl3pPr marL="1142886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cs typeface="B Zar" pitchFamily="2" charset="-78"/>
        </a:defRPr>
      </a:lvl3pPr>
      <a:lvl4pPr marL="1600040" indent="-22857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4pPr>
      <a:lvl5pPr marL="2057195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5pPr>
      <a:lvl6pPr marL="2514349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0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658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81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5"/>
            <a:ext cx="12192000" cy="1470025"/>
          </a:xfrm>
        </p:spPr>
        <p:txBody>
          <a:bodyPr/>
          <a:lstStyle/>
          <a:p>
            <a:pPr eaLnBrk="1" hangingPunct="1"/>
            <a:r>
              <a:rPr lang="fa-IR" dirty="0" smtClean="0"/>
              <a:t>هوش مصنوعی</a:t>
            </a: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fa-IR" sz="4300" dirty="0" smtClean="0"/>
              <a:t>مسائل ارضای محدودیت</a:t>
            </a:r>
            <a:r>
              <a:rPr lang="fa-IR" sz="4300" dirty="0"/>
              <a:t> </a:t>
            </a:r>
            <a:r>
              <a:rPr lang="fa-IR" sz="4300" dirty="0" smtClean="0"/>
              <a:t>- 2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1"/>
            <a:ext cx="7010400" cy="76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dirty="0">
                <a:latin typeface="Calibri"/>
                <a:cs typeface="B Compset" pitchFamily="2" charset="-78"/>
              </a:rPr>
              <a:t>دانشگاه </a:t>
            </a:r>
            <a:r>
              <a:rPr lang="fa-IR" dirty="0" smtClean="0">
                <a:latin typeface="Calibri"/>
                <a:cs typeface="B Compset" pitchFamily="2" charset="-78"/>
              </a:rPr>
              <a:t>ایلام</a:t>
            </a:r>
            <a:endParaRPr lang="en-US" dirty="0" smtClean="0">
              <a:latin typeface="Calibri"/>
              <a:cs typeface="B Compset" pitchFamily="2" charset="-78"/>
            </a:endParaRPr>
          </a:p>
          <a:p>
            <a:pPr algn="ctr" rtl="1">
              <a:spcBef>
                <a:spcPct val="50000"/>
              </a:spcBef>
            </a:pPr>
            <a:r>
              <a:rPr lang="fa-IR" dirty="0" smtClean="0">
                <a:latin typeface="Calibri"/>
                <a:cs typeface="B Nazanin" pitchFamily="2" charset="-78"/>
              </a:rPr>
              <a:t>(در تهیه ی این اسلایدها از مطالب موجود در </a:t>
            </a:r>
            <a:r>
              <a:rPr lang="en-US" sz="1600" dirty="0" smtClean="0">
                <a:cs typeface="B Nazanin" pitchFamily="2" charset="-78"/>
              </a:rPr>
              <a:t>ai.berkeley.edu</a:t>
            </a:r>
            <a:r>
              <a:rPr lang="fa-IR" dirty="0" smtClean="0">
                <a:cs typeface="B Nazanin" pitchFamily="2" charset="-78"/>
              </a:rPr>
              <a:t> استفاده شده است)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72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 </a:t>
            </a:r>
            <a:r>
              <a:rPr lang="en-US" dirty="0"/>
              <a:t>CSP</a:t>
            </a:r>
            <a:r>
              <a:rPr lang="fa-IR" dirty="0"/>
              <a:t> با ساختار درختی </a:t>
            </a:r>
            <a:endParaRPr lang="en-US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ادعای اول: بعد از اجرای مسیر معکوس، تمام کمانها از ریشه به برگها سازگار هستند.</a:t>
            </a:r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اثبات: برای هر </a:t>
            </a:r>
            <a:r>
              <a:rPr lang="fa-IR" sz="2400" dirty="0" smtClean="0"/>
              <a:t>نود مثل </a:t>
            </a:r>
            <a:r>
              <a:rPr lang="en-US" sz="2400" dirty="0"/>
              <a:t>Y</a:t>
            </a:r>
            <a:r>
              <a:rPr lang="fa-IR" sz="2400" dirty="0" smtClean="0"/>
              <a:t> </a:t>
            </a:r>
            <a:r>
              <a:rPr lang="fa-IR" sz="2400" dirty="0" smtClean="0"/>
              <a:t>، در یکی از مراحل گام اول سازگار می شود. بعد از آن مرحله، دیگر مقدار دامنه </a:t>
            </a:r>
            <a:r>
              <a:rPr lang="en-US" sz="2400" dirty="0" smtClean="0"/>
              <a:t>Y</a:t>
            </a:r>
            <a:r>
              <a:rPr lang="fa-IR" sz="2400" dirty="0" smtClean="0"/>
              <a:t> کاهش نمی یابد. چون که فرزندان </a:t>
            </a:r>
            <a:r>
              <a:rPr lang="en-US" sz="2400" dirty="0" smtClean="0"/>
              <a:t>Y</a:t>
            </a:r>
            <a:r>
              <a:rPr lang="fa-IR" sz="2400" dirty="0" smtClean="0"/>
              <a:t> قبلا پردازش شده اند. </a:t>
            </a:r>
            <a:endParaRPr lang="en-US" sz="2400" dirty="0"/>
          </a:p>
          <a:p>
            <a:pPr lvl="2" algn="r" rtl="1">
              <a:lnSpc>
                <a:spcPct val="80000"/>
              </a:lnSpc>
            </a:pPr>
            <a:endParaRPr lang="en-US" sz="16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ادعای 2: اگر کمانها از ریشه به برگها سازگار باشند، تخصیص در مسیر مستقیم نیازی به عقب گرد ندارد. </a:t>
            </a:r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اثبات: استقراء </a:t>
            </a: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این روش با حلقه های موجود در گراف محدودیت کار نمی کند. </a:t>
            </a:r>
            <a:endParaRPr lang="en-US" sz="2400" dirty="0"/>
          </a:p>
          <a:p>
            <a:pPr lvl="2" algn="r" rtl="1">
              <a:lnSpc>
                <a:spcPct val="80000"/>
              </a:lnSpc>
            </a:pPr>
            <a:endParaRPr lang="en-US" sz="16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این ایده را دوباره در شبکه های بیزی خواهیم دید. </a:t>
            </a:r>
            <a:endParaRPr lang="en-US" sz="2400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بهبود ساختار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 </a:t>
            </a:r>
            <a:r>
              <a:rPr lang="en-US" dirty="0"/>
              <a:t>CSP</a:t>
            </a:r>
            <a:r>
              <a:rPr lang="fa-IR" dirty="0"/>
              <a:t> با ساختار </a:t>
            </a:r>
            <a:r>
              <a:rPr lang="fa-IR" dirty="0" smtClean="0"/>
              <a:t>شبه درختی </a:t>
            </a:r>
            <a:endParaRPr lang="en-US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یک متغییر را انتخاب و  تمام ارتباطات آن با همسایه ها را حذف کنید</a:t>
            </a:r>
            <a:r>
              <a:rPr lang="fa-IR" sz="2800" dirty="0" smtClean="0"/>
              <a:t>. </a:t>
            </a:r>
            <a:r>
              <a:rPr lang="fa-IR" sz="2800" dirty="0" smtClean="0"/>
              <a:t>تمام مقادیری که این متغییر می تواند داشته باشد (یعنی </a:t>
            </a:r>
            <a:r>
              <a:rPr lang="en-US" sz="2800" dirty="0" smtClean="0"/>
              <a:t>d</a:t>
            </a:r>
            <a:r>
              <a:rPr lang="fa-IR" sz="2800" dirty="0" smtClean="0"/>
              <a:t>) را در ذهن داشته باشید. </a:t>
            </a:r>
            <a:endParaRPr lang="fa-IR" sz="2800" dirty="0" smtClean="0"/>
          </a:p>
          <a:p>
            <a:pPr lvl="4" algn="r" rtl="1">
              <a:lnSpc>
                <a:spcPct val="80000"/>
              </a:lnSpc>
            </a:pPr>
            <a:endParaRPr lang="fa-IR" sz="16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چند متغییر را طوری انتخاب کنید که گراف باقیمانده بعد از حذف ارتباطات همسایه ها یک درخت باشد. (</a:t>
            </a:r>
            <a:r>
              <a:rPr lang="en-US" sz="2800" dirty="0" err="1" smtClean="0"/>
              <a:t>cutset</a:t>
            </a:r>
            <a:r>
              <a:rPr lang="fa-IR" sz="2800" dirty="0" smtClean="0"/>
              <a:t>)</a:t>
            </a:r>
          </a:p>
          <a:p>
            <a:pPr lvl="4" algn="r" rtl="1">
              <a:lnSpc>
                <a:spcPct val="80000"/>
              </a:lnSpc>
            </a:pPr>
            <a:endParaRPr lang="en-US" sz="16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اگر اندازه ی </a:t>
            </a:r>
            <a:r>
              <a:rPr lang="en-US" sz="2800" dirty="0" err="1" smtClean="0"/>
              <a:t>cutset</a:t>
            </a:r>
            <a:r>
              <a:rPr lang="fa-IR" sz="2800" dirty="0"/>
              <a:t> </a:t>
            </a:r>
            <a:r>
              <a:rPr lang="fa-IR" sz="2800" dirty="0" smtClean="0"/>
              <a:t>برابر </a:t>
            </a:r>
            <a:r>
              <a:rPr lang="en-US" sz="2800" dirty="0" smtClean="0"/>
              <a:t>c</a:t>
            </a:r>
            <a:r>
              <a:rPr lang="fa-IR" sz="2800" dirty="0" smtClean="0"/>
              <a:t> باشد، زمان اجرا برابر   </a:t>
            </a:r>
            <a:r>
              <a:rPr lang="en-US" sz="2800" dirty="0" smtClean="0"/>
              <a:t>O</a:t>
            </a:r>
            <a:r>
              <a:rPr lang="en-US" sz="2800" dirty="0"/>
              <a:t>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 smtClean="0"/>
              <a:t>)</a:t>
            </a:r>
            <a:r>
              <a:rPr lang="fa-IR" sz="2800" dirty="0" smtClean="0"/>
              <a:t> خواهد بود.</a:t>
            </a: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Cutset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631520" y="1614397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4612" y="3059900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35472" y="3057395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56333" y="3059900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762000" y="4821059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3660523" y="4811036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6456332" y="4816049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2254016" y="2514599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530616" y="2438400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463816" y="2514599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15400" y="29718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1"/>
            <a:r>
              <a:rPr lang="fa-IR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تمام حالتهای </a:t>
            </a:r>
            <a:r>
              <a:rPr lang="en-US" dirty="0" err="1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cutset</a:t>
            </a:r>
            <a:r>
              <a:rPr lang="fa-IR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 را تخصیص دهید. 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915400" y="41148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1"/>
            <a:r>
              <a:rPr lang="fa-IR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تمام 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CSP</a:t>
            </a:r>
            <a:r>
              <a:rPr lang="fa-IR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 های حاصل را محاسبه کنید.</a:t>
            </a:r>
            <a:endParaRPr lang="en-US" dirty="0">
              <a:solidFill>
                <a:schemeClr val="tx1"/>
              </a:solidFill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915400" y="52578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1"/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CSP</a:t>
            </a:r>
            <a:r>
              <a:rPr lang="fa-IR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 ها را حل کنید. </a:t>
            </a:r>
            <a:endParaRPr lang="en-US" dirty="0">
              <a:solidFill>
                <a:schemeClr val="tx1"/>
              </a:solidFill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8915400" y="18288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1"/>
            <a:r>
              <a:rPr lang="fa-IR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یک </a:t>
            </a:r>
            <a:r>
              <a:rPr lang="en-US" dirty="0" err="1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cutset</a:t>
            </a:r>
            <a:r>
              <a:rPr lang="fa-IR" dirty="0" smtClean="0">
                <a:solidFill>
                  <a:schemeClr val="tx1"/>
                </a:solidFill>
                <a:latin typeface="Calibri" pitchFamily="34" charset="0"/>
                <a:cs typeface="B Nazanin" pitchFamily="2" charset="-78"/>
              </a:rPr>
              <a:t> انتخاب کنید.</a:t>
            </a:r>
            <a:endParaRPr lang="en-US" dirty="0">
              <a:solidFill>
                <a:schemeClr val="tx1"/>
              </a:solidFill>
              <a:latin typeface="Calibri" pitchFamily="34" charset="0"/>
              <a:cs typeface="B Nazanin" pitchFamily="2" charset="-78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644459" y="4114799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463859" y="4114799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283259" y="4114799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کوییز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برای گراف زیر کوچکترین </a:t>
            </a:r>
            <a:r>
              <a:rPr lang="en-US" dirty="0" err="1" smtClean="0"/>
              <a:t>cutset</a:t>
            </a:r>
            <a:r>
              <a:rPr lang="fa-IR" dirty="0" smtClean="0"/>
              <a:t> را پیدا کنید.</a:t>
            </a:r>
            <a:endParaRPr lang="en-US" dirty="0"/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بهبود تکراری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الگوریتمهای تکراری برای حل </a:t>
            </a:r>
            <a:r>
              <a:rPr lang="en-US" sz="4000" dirty="0" smtClean="0"/>
              <a:t>CSP</a:t>
            </a:r>
            <a:endParaRPr lang="en-US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متدهای محلی معمولا با کل حالتها کار می کنند. یعنی می خواهند همه متغییرها را تخصیص دهند. </a:t>
            </a:r>
            <a:endParaRPr lang="en-US" sz="2400" dirty="0" smtClean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اعمال جستجوی محلی به </a:t>
            </a:r>
            <a:r>
              <a:rPr lang="en-US" sz="2400" dirty="0" smtClean="0"/>
              <a:t>CSP</a:t>
            </a:r>
            <a:r>
              <a:rPr lang="fa-IR" sz="2400" dirty="0" smtClean="0"/>
              <a:t>:</a:t>
            </a:r>
            <a:endParaRPr lang="en-US" sz="24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300" dirty="0" smtClean="0"/>
              <a:t>یک تخصیص مشکل دار را انتخاب کنید. </a:t>
            </a:r>
            <a:endParaRPr lang="en-US" sz="23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300" dirty="0" smtClean="0"/>
              <a:t>مقدار متغییرهای دارای مشکل را تغییر دهید. </a:t>
            </a:r>
            <a:endParaRPr lang="en-US" sz="23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300" dirty="0" smtClean="0"/>
              <a:t>دیگر چرکنویس نداریم. </a:t>
            </a:r>
            <a:endParaRPr lang="en-US" sz="23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الگوریتم:</a:t>
            </a:r>
            <a:r>
              <a:rPr lang="en-US" sz="2400" dirty="0" smtClean="0"/>
              <a:t> </a:t>
            </a:r>
            <a:endParaRPr lang="fa-IR" sz="2400" dirty="0" smtClean="0"/>
          </a:p>
          <a:p>
            <a:pPr algn="l" eaLnBrk="1" hangingPunct="1">
              <a:lnSpc>
                <a:spcPct val="80000"/>
              </a:lnSpc>
            </a:pPr>
            <a:r>
              <a:rPr lang="en-US" sz="2400" dirty="0" smtClean="0"/>
              <a:t>While not solved,</a:t>
            </a:r>
            <a:endParaRPr lang="en-US" sz="2400" dirty="0"/>
          </a:p>
          <a:p>
            <a:pPr lvl="1" algn="l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 algn="l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 algn="l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 algn="l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8301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483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12392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3926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1161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343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35252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36786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22860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مثال: 4 وزیر</a:t>
            </a:r>
            <a:endParaRPr lang="en-US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حالتها: 4 وزیر در 4 ستون </a:t>
            </a:r>
            <a:r>
              <a:rPr lang="en-US" sz="2400" dirty="0" smtClean="0"/>
              <a:t> </a:t>
            </a:r>
            <a:r>
              <a:rPr lang="en-US" sz="2400" dirty="0"/>
              <a:t>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عملگر: جابجایی وزیر دارای مشکل</a:t>
            </a:r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هدف: رفع تمام تهدیدها</a:t>
            </a: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ارزیابی: </a:t>
            </a:r>
            <a:r>
              <a:rPr lang="en-US" sz="2400" dirty="0" smtClean="0"/>
              <a:t>c(n</a:t>
            </a:r>
            <a:r>
              <a:rPr lang="en-US" sz="2400" dirty="0"/>
              <a:t>) </a:t>
            </a:r>
            <a:r>
              <a:rPr lang="fa-IR" sz="2400" dirty="0" smtClean="0"/>
              <a:t> تعداد تهدیدها </a:t>
            </a:r>
            <a:endParaRPr lang="en-US" sz="24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5 وزیر</a:t>
            </a:r>
            <a:endParaRPr lang="en-US" dirty="0"/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بهبود تکراری-رنگ امیزی</a:t>
            </a:r>
            <a:endParaRPr lang="en-US" dirty="0"/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سرفصل مطالب</a:t>
            </a:r>
            <a:endParaRPr 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algn="r" rtl="1" eaLnBrk="1" hangingPunct="1"/>
            <a:endParaRPr lang="en-US" sz="3600" dirty="0"/>
          </a:p>
          <a:p>
            <a:pPr algn="r" rtl="1" eaLnBrk="1" hangingPunct="1"/>
            <a:r>
              <a:rPr lang="fa-IR" sz="3600" dirty="0" smtClean="0"/>
              <a:t>راه حلهای موثر </a:t>
            </a:r>
            <a:r>
              <a:rPr lang="en-US" sz="3600" dirty="0" smtClean="0"/>
              <a:t>CSP</a:t>
            </a:r>
            <a:endParaRPr lang="en-US" sz="3600" dirty="0"/>
          </a:p>
          <a:p>
            <a:pPr algn="r" rtl="1" eaLnBrk="1" hangingPunct="1"/>
            <a:endParaRPr lang="en-US" sz="3600" dirty="0"/>
          </a:p>
          <a:p>
            <a:pPr algn="r" rtl="1" eaLnBrk="1" hangingPunct="1"/>
            <a:r>
              <a:rPr lang="fa-IR" sz="3600" dirty="0" smtClean="0"/>
              <a:t>جستجوی محلی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0" y="2819400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کارآیی روش کمترین تعارض</a:t>
            </a:r>
            <a:endParaRPr lang="en-US" dirty="0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fa-IR" sz="2400" dirty="0"/>
              <a:t>با این روش می </a:t>
            </a:r>
            <a:r>
              <a:rPr lang="fa-IR" sz="2400" dirty="0" smtClean="0"/>
              <a:t>توان </a:t>
            </a:r>
            <a:r>
              <a:rPr lang="en-US" sz="2400" dirty="0" smtClean="0"/>
              <a:t>n</a:t>
            </a:r>
            <a:r>
              <a:rPr lang="fa-IR" sz="2400" dirty="0" smtClean="0"/>
              <a:t> وزیر را تا </a:t>
            </a:r>
            <a:r>
              <a:rPr lang="en-US" sz="2400" dirty="0"/>
              <a:t>n = </a:t>
            </a:r>
            <a:r>
              <a:rPr lang="en-US" sz="2400" dirty="0" smtClean="0"/>
              <a:t>10,000,000</a:t>
            </a:r>
            <a:r>
              <a:rPr lang="fa-IR" sz="2400" dirty="0" smtClean="0"/>
              <a:t> در زمان تقریبا </a:t>
            </a:r>
            <a:r>
              <a:rPr lang="fa-IR" sz="2400" dirty="0" smtClean="0"/>
              <a:t>ثابت </a:t>
            </a:r>
            <a:r>
              <a:rPr lang="en-US" sz="2400" dirty="0" smtClean="0"/>
              <a:t>(O(c))</a:t>
            </a:r>
            <a:r>
              <a:rPr lang="fa-IR" sz="2400" dirty="0" smtClean="0"/>
              <a:t> حل کرد. </a:t>
            </a:r>
          </a:p>
          <a:p>
            <a:pPr algn="r" rtl="1">
              <a:lnSpc>
                <a:spcPct val="90000"/>
              </a:lnSpc>
            </a:pPr>
            <a:endParaRPr lang="fa-IR" sz="2400" dirty="0" smtClean="0"/>
          </a:p>
          <a:p>
            <a:pPr algn="r" rtl="1">
              <a:lnSpc>
                <a:spcPct val="90000"/>
              </a:lnSpc>
            </a:pPr>
            <a:r>
              <a:rPr lang="fa-IR" sz="2400" dirty="0" smtClean="0"/>
              <a:t>برای بقیه ی مسائل </a:t>
            </a:r>
            <a:r>
              <a:rPr lang="en-US" sz="2400" dirty="0" smtClean="0"/>
              <a:t>CSP</a:t>
            </a:r>
            <a:r>
              <a:rPr lang="fa-IR" sz="2400" dirty="0" smtClean="0"/>
              <a:t> به جز قسمت کوچکی از آنها از این روش استفاده کرد. </a:t>
            </a:r>
            <a:endParaRPr lang="fa-IR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خلاصه: </a:t>
            </a:r>
            <a:r>
              <a:rPr lang="en-US" dirty="0" smtClean="0"/>
              <a:t>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3505200" y="1371600"/>
            <a:ext cx="8534400" cy="5334000"/>
          </a:xfrm>
        </p:spPr>
        <p:txBody>
          <a:bodyPr/>
          <a:lstStyle/>
          <a:p>
            <a:pPr algn="r" rtl="1">
              <a:spcBef>
                <a:spcPct val="0"/>
              </a:spcBef>
              <a:spcAft>
                <a:spcPts val="0"/>
              </a:spcAft>
            </a:pPr>
            <a:r>
              <a:rPr lang="en-US" sz="2800" dirty="0" smtClean="0"/>
              <a:t>CSP</a:t>
            </a:r>
            <a:r>
              <a:rPr lang="fa-IR" sz="2800" dirty="0" smtClean="0"/>
              <a:t> ها حالت خاصی از مسائل جستجو هستند. </a:t>
            </a:r>
            <a:endParaRPr lang="en-US" sz="2800" dirty="0"/>
          </a:p>
          <a:p>
            <a:pPr lvl="1" algn="r" rtl="1">
              <a:spcBef>
                <a:spcPct val="0"/>
              </a:spcBef>
              <a:spcAft>
                <a:spcPts val="0"/>
              </a:spcAft>
            </a:pPr>
            <a:r>
              <a:rPr lang="fa-IR" dirty="0" smtClean="0"/>
              <a:t>حالتها با تخصیص های جزیی برابر هستند. </a:t>
            </a:r>
            <a:endParaRPr lang="en-US" dirty="0" smtClean="0"/>
          </a:p>
          <a:p>
            <a:pPr lvl="1" algn="r" rtl="1">
              <a:spcBef>
                <a:spcPct val="0"/>
              </a:spcBef>
              <a:spcAft>
                <a:spcPts val="0"/>
              </a:spcAft>
            </a:pPr>
            <a:r>
              <a:rPr lang="fa-IR" dirty="0" smtClean="0"/>
              <a:t>هدف </a:t>
            </a:r>
            <a:r>
              <a:rPr lang="fa-IR" dirty="0"/>
              <a:t>انجام بدون تعارض تمام تخصیصها است</a:t>
            </a:r>
            <a:r>
              <a:rPr lang="fa-IR" dirty="0" smtClean="0"/>
              <a:t>.</a:t>
            </a:r>
            <a:endParaRPr lang="en-US" dirty="0" smtClean="0"/>
          </a:p>
          <a:p>
            <a:pPr lvl="6" algn="r" rtl="1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 algn="r" rtl="1">
              <a:spcAft>
                <a:spcPts val="0"/>
              </a:spcAft>
            </a:pPr>
            <a:r>
              <a:rPr lang="fa-IR" sz="2800" dirty="0" smtClean="0"/>
              <a:t>راه حل: جستجوی عقب گرد</a:t>
            </a:r>
          </a:p>
          <a:p>
            <a:pPr lvl="2" algn="r" rtl="1">
              <a:spcAft>
                <a:spcPts val="0"/>
              </a:spcAft>
            </a:pPr>
            <a:endParaRPr lang="en-US" sz="1500" dirty="0"/>
          </a:p>
          <a:p>
            <a:pPr algn="r" rtl="1">
              <a:spcAft>
                <a:spcPts val="0"/>
              </a:spcAft>
            </a:pPr>
            <a:r>
              <a:rPr lang="fa-IR" sz="2800" dirty="0" smtClean="0"/>
              <a:t>بهبودها:</a:t>
            </a:r>
            <a:endParaRPr lang="en-US" sz="2800" dirty="0"/>
          </a:p>
          <a:p>
            <a:pPr lvl="1" algn="r" rtl="1">
              <a:spcBef>
                <a:spcPts val="176"/>
              </a:spcBef>
              <a:spcAft>
                <a:spcPts val="0"/>
              </a:spcAft>
            </a:pPr>
            <a:r>
              <a:rPr lang="fa-IR" sz="2400" dirty="0" smtClean="0"/>
              <a:t>ترتیب</a:t>
            </a:r>
            <a:endParaRPr lang="en-US" sz="2400" dirty="0"/>
          </a:p>
          <a:p>
            <a:pPr lvl="1" algn="r" rtl="1">
              <a:spcBef>
                <a:spcPts val="176"/>
              </a:spcBef>
              <a:spcAft>
                <a:spcPts val="0"/>
              </a:spcAft>
            </a:pPr>
            <a:r>
              <a:rPr lang="fa-IR" sz="2400" dirty="0" smtClean="0"/>
              <a:t>فیلتر کردن</a:t>
            </a:r>
            <a:endParaRPr lang="en-US" sz="2400" dirty="0"/>
          </a:p>
          <a:p>
            <a:pPr lvl="1" algn="r" rtl="1">
              <a:spcBef>
                <a:spcPts val="176"/>
              </a:spcBef>
              <a:spcAft>
                <a:spcPts val="0"/>
              </a:spcAft>
            </a:pPr>
            <a:r>
              <a:rPr lang="fa-IR" sz="2400" dirty="0" smtClean="0"/>
              <a:t>ساختار</a:t>
            </a:r>
            <a:endParaRPr lang="en-US" sz="2400" dirty="0"/>
          </a:p>
          <a:p>
            <a:pPr lvl="1" algn="r" rt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 algn="r" rtl="1">
              <a:spcAft>
                <a:spcPts val="0"/>
              </a:spcAft>
            </a:pPr>
            <a:r>
              <a:rPr lang="fa-IR" sz="2800" dirty="0" smtClean="0"/>
              <a:t>روش تکراری </a:t>
            </a:r>
            <a:r>
              <a:rPr lang="en-US" sz="2800" dirty="0" smtClean="0"/>
              <a:t>min-conflicts </a:t>
            </a:r>
            <a:r>
              <a:rPr lang="fa-IR" sz="2800" dirty="0"/>
              <a:t> </a:t>
            </a:r>
            <a:r>
              <a:rPr lang="fa-IR" sz="2800" dirty="0" smtClean="0"/>
              <a:t>در عمل خیلی موثر است.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473503"/>
            <a:ext cx="6274674" cy="2789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جستجوی محلی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/>
              <a:t>جستجوی محلی</a:t>
            </a:r>
            <a:endParaRPr lang="en-US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/>
            <a:r>
              <a:rPr lang="fa-IR" sz="2400" dirty="0" smtClean="0"/>
              <a:t>در جستجوی درختی، ما مرز بین قسمت گسترش یافته و گسترش نیافته را در چرکنویس ذخیره می کردیم. </a:t>
            </a:r>
          </a:p>
          <a:p>
            <a:pPr algn="r" rtl="1" eaLnBrk="1" hangingPunct="1"/>
            <a:endParaRPr lang="en-US" sz="2400" dirty="0"/>
          </a:p>
          <a:p>
            <a:pPr algn="r" rtl="1" eaLnBrk="1" hangingPunct="1"/>
            <a:r>
              <a:rPr lang="fa-IR" sz="2400" dirty="0" smtClean="0"/>
              <a:t>جستجوی محلی: یک گزینه را تا حد امکان بهیود دهید. (بدون چرکنویس!)</a:t>
            </a:r>
          </a:p>
          <a:p>
            <a:pPr algn="r" rtl="1" eaLnBrk="1" hangingPunct="1"/>
            <a:r>
              <a:rPr lang="fa-IR" sz="2400" dirty="0" smtClean="0"/>
              <a:t>تابع بعدی: تغییرات محلی</a:t>
            </a:r>
            <a:endParaRPr lang="en-US" sz="2400" dirty="0"/>
          </a:p>
          <a:p>
            <a:pPr algn="r" rtl="1" eaLnBrk="1" hangingPunct="1"/>
            <a:endParaRPr lang="en-US" sz="2400" dirty="0"/>
          </a:p>
          <a:p>
            <a:pPr algn="r" rtl="1" eaLnBrk="1" hangingPunct="1"/>
            <a:endParaRPr lang="en-US" sz="2400" dirty="0"/>
          </a:p>
          <a:p>
            <a:pPr algn="r" rtl="1" eaLnBrk="1" hangingPunct="1"/>
            <a:endParaRPr lang="en-US" sz="2400" dirty="0"/>
          </a:p>
          <a:p>
            <a:pPr algn="r" rtl="1" eaLnBrk="1" hangingPunct="1"/>
            <a:endParaRPr lang="en-US" sz="2400" dirty="0"/>
          </a:p>
          <a:p>
            <a:pPr algn="r" rtl="1" eaLnBrk="1" hangingPunct="1"/>
            <a:endParaRPr lang="en-US" sz="2400" dirty="0"/>
          </a:p>
          <a:p>
            <a:pPr algn="r" rtl="1" eaLnBrk="1" hangingPunct="1"/>
            <a:r>
              <a:rPr lang="fa-IR" sz="2400" dirty="0" smtClean="0"/>
              <a:t>معمولا هم سریعتر است و هم سربار کمتری دارد. اما نه کامل است و نه بهینه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44779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صعود از تپه</a:t>
            </a:r>
            <a:endParaRPr lang="en-US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352800" y="1600200"/>
            <a:ext cx="8229600" cy="4876800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ایده اصلی:</a:t>
            </a:r>
            <a:endParaRPr lang="en-US" sz="28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400" dirty="0" smtClean="0"/>
              <a:t>از یک جای دلخواه شروع کنید. </a:t>
            </a:r>
            <a:endParaRPr lang="en-US" sz="24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400" dirty="0" smtClean="0"/>
              <a:t>به بهترین همسایه ممکن بروید. </a:t>
            </a:r>
            <a:endParaRPr lang="en-US" sz="24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400" dirty="0" smtClean="0"/>
              <a:t>اگر همسایه بهتری وجود ندارد، الگوریتم را خاتمه دهید. </a:t>
            </a: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endParaRPr lang="en-US" sz="19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ایرادات؟</a:t>
            </a:r>
            <a:endParaRPr lang="en-US" sz="28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400" dirty="0" smtClean="0"/>
              <a:t>کامل؟</a:t>
            </a:r>
            <a:endParaRPr lang="en-US" sz="24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400" dirty="0" smtClean="0"/>
              <a:t>بهینه؟</a:t>
            </a: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endParaRPr lang="en-US" sz="19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مزایا؟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دیاگرام صعود از تپه</a:t>
            </a:r>
            <a:endParaRPr lang="en-US" dirty="0" smtClean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کوییز</a:t>
            </a:r>
            <a:endParaRPr lang="en-US" dirty="0"/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r" rtl="1"/>
            <a:r>
              <a:rPr lang="fa-IR" sz="2000" dirty="0" smtClean="0">
                <a:latin typeface="Calibri"/>
                <a:cs typeface="B Zar" pitchFamily="2" charset="-78"/>
              </a:rPr>
              <a:t>اگر از </a:t>
            </a:r>
            <a:r>
              <a:rPr lang="en-US" sz="2000" dirty="0" smtClean="0">
                <a:latin typeface="Calibri"/>
                <a:cs typeface="B Zar" pitchFamily="2" charset="-78"/>
              </a:rPr>
              <a:t>x</a:t>
            </a:r>
            <a:r>
              <a:rPr lang="fa-IR" sz="2000" dirty="0" smtClean="0">
                <a:latin typeface="Calibri"/>
                <a:cs typeface="B Zar" pitchFamily="2" charset="-78"/>
              </a:rPr>
              <a:t> شروع کنیم، </a:t>
            </a:r>
            <a:r>
              <a:rPr lang="fa-IR" sz="2000" dirty="0" smtClean="0">
                <a:latin typeface="Calibri"/>
                <a:cs typeface="B Zar" pitchFamily="2" charset="-78"/>
              </a:rPr>
              <a:t>درکجا </a:t>
            </a:r>
            <a:r>
              <a:rPr lang="fa-IR" sz="2000" dirty="0" smtClean="0">
                <a:latin typeface="Calibri"/>
                <a:cs typeface="B Zar" pitchFamily="2" charset="-78"/>
              </a:rPr>
              <a:t>متوقف می شویم؟</a:t>
            </a:r>
            <a:endParaRPr lang="en-US" sz="2000" dirty="0">
              <a:latin typeface="Calibri"/>
              <a:cs typeface="B Zar" pitchFamily="2" charset="-78"/>
            </a:endParaRPr>
          </a:p>
          <a:p>
            <a:r>
              <a:rPr lang="en-US" sz="2000" dirty="0">
                <a:latin typeface="Calibri"/>
                <a:cs typeface="B Zar" pitchFamily="2" charset="-78"/>
              </a:rPr>
              <a:t>	</a:t>
            </a:r>
          </a:p>
          <a:p>
            <a:pPr algn="r" rtl="1"/>
            <a:r>
              <a:rPr lang="fa-IR" sz="2000" dirty="0">
                <a:latin typeface="Calibri"/>
                <a:cs typeface="B Zar" pitchFamily="2" charset="-78"/>
              </a:rPr>
              <a:t>اگر از </a:t>
            </a:r>
            <a:r>
              <a:rPr lang="en-US" sz="2000" dirty="0" smtClean="0">
                <a:latin typeface="Calibri"/>
                <a:cs typeface="B Zar" pitchFamily="2" charset="-78"/>
              </a:rPr>
              <a:t>y</a:t>
            </a:r>
            <a:r>
              <a:rPr lang="fa-IR" sz="2000" dirty="0" smtClean="0">
                <a:latin typeface="Calibri"/>
                <a:cs typeface="B Zar" pitchFamily="2" charset="-78"/>
              </a:rPr>
              <a:t> </a:t>
            </a:r>
            <a:r>
              <a:rPr lang="fa-IR" sz="2000" dirty="0">
                <a:latin typeface="Calibri"/>
                <a:cs typeface="B Zar" pitchFamily="2" charset="-78"/>
              </a:rPr>
              <a:t>شروع کنیم، </a:t>
            </a:r>
            <a:r>
              <a:rPr lang="fa-IR" sz="2000" dirty="0" smtClean="0">
                <a:latin typeface="Calibri"/>
                <a:cs typeface="B Zar" pitchFamily="2" charset="-78"/>
              </a:rPr>
              <a:t>درکجا </a:t>
            </a:r>
            <a:r>
              <a:rPr lang="fa-IR" sz="2000" dirty="0">
                <a:latin typeface="Calibri"/>
                <a:cs typeface="B Zar" pitchFamily="2" charset="-78"/>
              </a:rPr>
              <a:t>متوقف می شویم؟</a:t>
            </a:r>
            <a:endParaRPr lang="en-US" sz="2000" dirty="0">
              <a:latin typeface="Calibri"/>
              <a:cs typeface="B Zar" pitchFamily="2" charset="-78"/>
            </a:endParaRPr>
          </a:p>
          <a:p>
            <a:endParaRPr lang="en-US" sz="2000" dirty="0">
              <a:latin typeface="Calibri"/>
              <a:cs typeface="B Zar" pitchFamily="2" charset="-78"/>
            </a:endParaRPr>
          </a:p>
          <a:p>
            <a:pPr algn="r" rtl="1"/>
            <a:r>
              <a:rPr lang="fa-IR" sz="2000" dirty="0">
                <a:latin typeface="Calibri"/>
                <a:cs typeface="B Zar" pitchFamily="2" charset="-78"/>
              </a:rPr>
              <a:t>اگر از </a:t>
            </a:r>
            <a:r>
              <a:rPr lang="en-US" sz="2000" dirty="0" smtClean="0">
                <a:latin typeface="Calibri"/>
                <a:cs typeface="B Zar" pitchFamily="2" charset="-78"/>
              </a:rPr>
              <a:t>z</a:t>
            </a:r>
            <a:r>
              <a:rPr lang="fa-IR" sz="2000" dirty="0" smtClean="0">
                <a:latin typeface="Calibri"/>
                <a:cs typeface="B Zar" pitchFamily="2" charset="-78"/>
              </a:rPr>
              <a:t> </a:t>
            </a:r>
            <a:r>
              <a:rPr lang="fa-IR" sz="2000" dirty="0">
                <a:latin typeface="Calibri"/>
                <a:cs typeface="B Zar" pitchFamily="2" charset="-78"/>
              </a:rPr>
              <a:t>شروع کنیم، </a:t>
            </a:r>
            <a:r>
              <a:rPr lang="fa-IR" sz="2000" dirty="0" smtClean="0">
                <a:latin typeface="Calibri"/>
                <a:cs typeface="B Zar" pitchFamily="2" charset="-78"/>
              </a:rPr>
              <a:t>درکجا </a:t>
            </a:r>
            <a:r>
              <a:rPr lang="fa-IR" sz="2000" dirty="0">
                <a:latin typeface="Calibri"/>
                <a:cs typeface="B Zar" pitchFamily="2" charset="-78"/>
              </a:rPr>
              <a:t>متوقف می شویم؟</a:t>
            </a:r>
            <a:endParaRPr lang="en-US" sz="2000" dirty="0">
              <a:latin typeface="Calibri"/>
              <a:cs typeface="B Za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algn="r" rtl="1" eaLnBrk="1" hangingPunct="1"/>
            <a:r>
              <a:rPr lang="fa-IR" sz="2400" dirty="0" smtClean="0"/>
              <a:t>ایده:  اجازه دهید که مامور از تپه پایین رود تا </a:t>
            </a:r>
            <a:r>
              <a:rPr lang="fa-IR" sz="2400" dirty="0" smtClean="0"/>
              <a:t>شاید از </a:t>
            </a:r>
            <a:r>
              <a:rPr lang="fa-IR" sz="2400" dirty="0" smtClean="0"/>
              <a:t>بیشینه های محلی اجتناب </a:t>
            </a:r>
            <a:r>
              <a:rPr lang="fa-IR" sz="2400" dirty="0" smtClean="0"/>
              <a:t>کند</a:t>
            </a:r>
            <a:endParaRPr lang="fa-IR" sz="2400" dirty="0" smtClean="0"/>
          </a:p>
          <a:p>
            <a:pPr lvl="1" algn="r" rtl="1" eaLnBrk="1" hangingPunct="1"/>
            <a:r>
              <a:rPr lang="fa-IR" sz="2000" dirty="0" smtClean="0"/>
              <a:t>البته در طول زمان </a:t>
            </a:r>
            <a:r>
              <a:rPr lang="fa-IR" sz="2000" dirty="0" smtClean="0"/>
              <a:t>نرخ آنرا </a:t>
            </a:r>
            <a:r>
              <a:rPr lang="fa-IR" sz="2000" dirty="0" smtClean="0"/>
              <a:t>کاهش دهید. </a:t>
            </a:r>
            <a:endParaRPr lang="en-US" sz="2000" dirty="0"/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27</a:t>
            </a:fld>
            <a:endParaRPr lang="en-US" smtClean="0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800" y="1676400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92" y="1981200"/>
            <a:ext cx="3557833" cy="3321038"/>
          </a:xfrm>
          <a:prstGeom prst="rect">
            <a:avLst/>
          </a:prstGeom>
          <a:noFill/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3048000" y="1371600"/>
            <a:ext cx="8229600" cy="48768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تضمین تئوریک: </a:t>
            </a:r>
            <a:endParaRPr lang="en-US" sz="28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400" dirty="0" smtClean="0"/>
              <a:t>توزیع پایدار: </a:t>
            </a:r>
            <a:endParaRPr lang="en-US" sz="2400" dirty="0"/>
          </a:p>
          <a:p>
            <a:pPr lvl="1" algn="r" rtl="1" eaLnBrk="1" hangingPunct="1">
              <a:lnSpc>
                <a:spcPct val="80000"/>
              </a:lnSpc>
            </a:pPr>
            <a:endParaRPr lang="en-US" sz="9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400" dirty="0" smtClean="0"/>
              <a:t>اگر </a:t>
            </a:r>
            <a:r>
              <a:rPr lang="en-US" sz="2400" dirty="0" smtClean="0"/>
              <a:t>T </a:t>
            </a:r>
            <a:r>
              <a:rPr lang="fa-IR" sz="2400" dirty="0" smtClean="0"/>
              <a:t> به آهستگی کاهش یابد، به سمت حالت بهینه همگرا می شود. </a:t>
            </a:r>
          </a:p>
          <a:p>
            <a:pPr marL="0" indent="0" algn="r" rtl="1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آیا این تضمین جالب نیست؟</a:t>
            </a: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الگوریتمهای ژنتیک</a:t>
            </a:r>
            <a:endParaRPr 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796569"/>
            <a:ext cx="11430000" cy="1905000"/>
          </a:xfrm>
        </p:spPr>
        <p:txBody>
          <a:bodyPr/>
          <a:lstStyle/>
          <a:p>
            <a:pPr algn="r" rtl="1">
              <a:lnSpc>
                <a:spcPct val="90000"/>
              </a:lnSpc>
            </a:pPr>
            <a:r>
              <a:rPr lang="fa-IR" sz="2400" dirty="0"/>
              <a:t>الگوریتمهای </a:t>
            </a:r>
            <a:r>
              <a:rPr lang="fa-IR" sz="2400" dirty="0" smtClean="0"/>
              <a:t>ژنتیک از قانون بقای طبیعت پیروی می کنند. </a:t>
            </a:r>
            <a:endParaRPr lang="en-US" sz="2400" dirty="0"/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بهترین </a:t>
            </a:r>
            <a:r>
              <a:rPr lang="en-US" sz="2000" dirty="0" smtClean="0"/>
              <a:t>N </a:t>
            </a:r>
            <a:r>
              <a:rPr lang="fa-IR" sz="2000" dirty="0" smtClean="0"/>
              <a:t> عضو جمعیت را در هر مرحله بر اساس میزان فیت بودن حفظ کنید.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برای حفظ تنوع، اعضا را دو به دو با هم </a:t>
            </a:r>
            <a:r>
              <a:rPr lang="fa-IR" sz="2000" dirty="0"/>
              <a:t>ترکیب</a:t>
            </a:r>
            <a:r>
              <a:rPr lang="fa-IR" sz="2000" dirty="0" smtClean="0"/>
              <a:t> کنید. </a:t>
            </a:r>
            <a:endParaRPr lang="en-US" sz="2000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smtClean="0"/>
              <a:t>مثال: هشت وزیر</a:t>
            </a:r>
            <a:endParaRPr lang="en-US" dirty="0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10000" y="1260283"/>
            <a:ext cx="8153400" cy="49530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افزایش درجه ی سازگاری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سازگاری تکی: دامنه ی هر نود شامل مقادیری است که با محدودیت های تکی نود سازگاری دارند. </a:t>
            </a:r>
            <a:endParaRPr lang="en-US" sz="2000" dirty="0"/>
          </a:p>
          <a:p>
            <a:pPr lvl="2" algn="r" rtl="1">
              <a:lnSpc>
                <a:spcPct val="80000"/>
              </a:lnSpc>
            </a:pPr>
            <a:endParaRPr lang="en-US" sz="16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000" dirty="0" smtClean="0"/>
              <a:t>سازگاری دوگانه (سازگاری کمان): برای هر زوج نود، هر تخصیص سازگار برای یکی از نودها باید قابل تعمیم به نود دیگر باشد. </a:t>
            </a:r>
          </a:p>
          <a:p>
            <a:pPr lvl="2" algn="r" rtl="1">
              <a:lnSpc>
                <a:spcPct val="80000"/>
              </a:lnSpc>
            </a:pPr>
            <a:endParaRPr lang="en-US" sz="1600" dirty="0"/>
          </a:p>
          <a:p>
            <a:pPr lvl="1" algn="r" rtl="1">
              <a:lnSpc>
                <a:spcPct val="80000"/>
              </a:lnSpc>
            </a:pPr>
            <a:r>
              <a:rPr lang="fa-IR" sz="2000" dirty="0"/>
              <a:t>سازگاری </a:t>
            </a:r>
            <a:r>
              <a:rPr lang="en-US" sz="2000" dirty="0" smtClean="0"/>
              <a:t>k</a:t>
            </a:r>
            <a:r>
              <a:rPr lang="fa-IR" sz="2000" dirty="0" smtClean="0"/>
              <a:t> -گانه: </a:t>
            </a:r>
            <a:r>
              <a:rPr lang="fa-IR" sz="2000" dirty="0"/>
              <a:t>برای هر </a:t>
            </a:r>
            <a:r>
              <a:rPr lang="en-US" sz="2000" dirty="0" smtClean="0"/>
              <a:t>k</a:t>
            </a:r>
            <a:r>
              <a:rPr lang="fa-IR" sz="2000" dirty="0" smtClean="0"/>
              <a:t> نود</a:t>
            </a:r>
            <a:r>
              <a:rPr lang="fa-IR" sz="2000" dirty="0"/>
              <a:t>، هر تخصیص سازگار برای </a:t>
            </a:r>
            <a:r>
              <a:rPr lang="fa-IR" sz="2000" dirty="0" smtClean="0"/>
              <a:t> </a:t>
            </a:r>
            <a:r>
              <a:rPr lang="en-US" sz="2000" dirty="0" smtClean="0"/>
              <a:t>k-1</a:t>
            </a:r>
            <a:r>
              <a:rPr lang="fa-IR" sz="2000" dirty="0" smtClean="0"/>
              <a:t> نود </a:t>
            </a:r>
            <a:r>
              <a:rPr lang="fa-IR" sz="2000" dirty="0"/>
              <a:t>باید قابل تعمیم به </a:t>
            </a:r>
            <a:r>
              <a:rPr lang="en-US" sz="2000" dirty="0" smtClean="0"/>
              <a:t>k</a:t>
            </a:r>
            <a:r>
              <a:rPr lang="fa-IR" sz="2000" dirty="0" smtClean="0"/>
              <a:t> امین نود باشد</a:t>
            </a:r>
            <a:r>
              <a:rPr lang="fa-IR" sz="2000" dirty="0"/>
              <a:t>. </a:t>
            </a:r>
          </a:p>
          <a:p>
            <a:pPr lvl="2" algn="r" rtl="1">
              <a:lnSpc>
                <a:spcPct val="80000"/>
              </a:lnSpc>
            </a:pPr>
            <a:endParaRPr lang="en-US" sz="1900" dirty="0"/>
          </a:p>
          <a:p>
            <a:pPr lvl="1" algn="r" rtl="1" eaLnBrk="1" hangingPunct="1">
              <a:lnSpc>
                <a:spcPct val="80000"/>
              </a:lnSpc>
            </a:pPr>
            <a:endParaRPr lang="en-US" sz="23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افزایش </a:t>
            </a:r>
            <a:r>
              <a:rPr lang="en-US" sz="2400" dirty="0" smtClean="0"/>
              <a:t>k </a:t>
            </a:r>
            <a:r>
              <a:rPr lang="fa-IR" sz="2400" dirty="0"/>
              <a:t> </a:t>
            </a:r>
            <a:r>
              <a:rPr lang="fa-IR" sz="2400" dirty="0" smtClean="0"/>
              <a:t>هزینه ی محاسبات را افزایش می دهد. </a:t>
            </a:r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lvl="1" algn="r" rtl="1" eaLnBrk="1" hangingPunct="1">
              <a:lnSpc>
                <a:spcPct val="80000"/>
              </a:lnSpc>
            </a:pPr>
            <a:endParaRPr lang="en-US" sz="2400" dirty="0"/>
          </a:p>
          <a:p>
            <a:pPr lvl="1" algn="r" rt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1143000" y="1262002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838197" y="4652782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سازگاری قوی  </a:t>
            </a:r>
            <a:r>
              <a:rPr lang="en-US" sz="2400" dirty="0" smtClean="0"/>
              <a:t>k</a:t>
            </a:r>
            <a:r>
              <a:rPr lang="fa-IR" sz="2400" dirty="0" smtClean="0"/>
              <a:t> گانه: شامل تمام سازگاریهای قبل از خود نیز هست. </a:t>
            </a:r>
          </a:p>
          <a:p>
            <a:pPr lvl="4" algn="r" rtl="1">
              <a:lnSpc>
                <a:spcPct val="90000"/>
              </a:lnSpc>
            </a:pPr>
            <a:endParaRPr lang="en-US" sz="1200" dirty="0"/>
          </a:p>
          <a:p>
            <a:pPr algn="r" rtl="1">
              <a:lnSpc>
                <a:spcPct val="90000"/>
              </a:lnSpc>
            </a:pPr>
            <a:r>
              <a:rPr lang="fa-IR" sz="2400" dirty="0" smtClean="0"/>
              <a:t>ادعا: با </a:t>
            </a:r>
            <a:r>
              <a:rPr lang="fa-IR" sz="2400" dirty="0"/>
              <a:t>سازگاری قوی  </a:t>
            </a:r>
            <a:r>
              <a:rPr lang="en-US" sz="2400" dirty="0"/>
              <a:t>k</a:t>
            </a:r>
            <a:r>
              <a:rPr lang="fa-IR" sz="2400" dirty="0"/>
              <a:t> گانه می </a:t>
            </a:r>
            <a:r>
              <a:rPr lang="fa-IR" sz="2400" dirty="0" smtClean="0"/>
              <a:t>توان بدون عقب گرد مساله ی </a:t>
            </a:r>
            <a:r>
              <a:rPr lang="en-US" sz="2400" dirty="0" smtClean="0"/>
              <a:t>CSP</a:t>
            </a:r>
            <a:r>
              <a:rPr lang="fa-IR" sz="2400" dirty="0" smtClean="0"/>
              <a:t> را حل کرد.</a:t>
            </a:r>
            <a:endParaRPr lang="en-US" sz="2400" dirty="0"/>
          </a:p>
          <a:p>
            <a:pPr lvl="4" algn="r" rtl="1">
              <a:lnSpc>
                <a:spcPct val="90000"/>
              </a:lnSpc>
            </a:pPr>
            <a:endParaRPr lang="en-US" sz="12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چرا؟</a:t>
            </a:r>
            <a:endParaRPr lang="en-US" sz="24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یک مقدار دلخواه را یک متغییر دلخواه تخصیص دهید. </a:t>
            </a:r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یک متغییر جدید را انتخاب کنید. </a:t>
            </a:r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سازگاری دوگانه را اعمال کنید: حال دو متغییر با هم سازگار هستند. </a:t>
            </a:r>
            <a:endParaRPr lang="en-US" sz="2000" dirty="0"/>
          </a:p>
          <a:p>
            <a:pPr lvl="1" algn="r" rtl="1">
              <a:lnSpc>
                <a:spcPct val="90000"/>
              </a:lnSpc>
            </a:pPr>
            <a:r>
              <a:rPr lang="fa-IR" sz="2000" dirty="0"/>
              <a:t>یک متغییر جدید را انتخاب کنید. 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/>
              <a:t>سازگاری </a:t>
            </a:r>
            <a:r>
              <a:rPr lang="fa-IR" sz="2000" dirty="0" smtClean="0"/>
              <a:t>سه گانه </a:t>
            </a:r>
            <a:r>
              <a:rPr lang="fa-IR" sz="2000" dirty="0"/>
              <a:t>را اعمال کنید: حال </a:t>
            </a:r>
            <a:r>
              <a:rPr lang="fa-IR" sz="2000" dirty="0" smtClean="0"/>
              <a:t>هر سه متغییر </a:t>
            </a:r>
            <a:r>
              <a:rPr lang="fa-IR" sz="2000" dirty="0"/>
              <a:t>با هم سازگار هستند. </a:t>
            </a:r>
            <a:endParaRPr lang="en-US" sz="2000" dirty="0"/>
          </a:p>
          <a:p>
            <a:pPr lvl="1" algn="r" rtl="1" eaLnBrk="1" hangingPunct="1">
              <a:lnSpc>
                <a:spcPct val="90000"/>
              </a:lnSpc>
            </a:pPr>
            <a:r>
              <a:rPr lang="en-US" sz="2000" dirty="0" smtClean="0"/>
              <a:t>…</a:t>
            </a:r>
            <a:endParaRPr lang="en-US" sz="2000" dirty="0"/>
          </a:p>
          <a:p>
            <a:pPr lvl="4" algn="r" rtl="1">
              <a:lnSpc>
                <a:spcPct val="90000"/>
              </a:lnSpc>
            </a:pPr>
            <a:endParaRPr lang="en-US" sz="12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اسم دیگرسازگاری سه گانه، سازگاری مسیر است.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ساختار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ساختار مساله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648200" y="1524000"/>
            <a:ext cx="7239000" cy="48768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حالت حدی: زیرمسائل مستقل </a:t>
            </a:r>
            <a:endParaRPr lang="en-US" sz="2400" dirty="0"/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مثال: </a:t>
            </a:r>
            <a:r>
              <a:rPr lang="en-US" sz="2000" dirty="0" smtClean="0"/>
              <a:t>: </a:t>
            </a:r>
            <a:r>
              <a:rPr lang="fa-IR" sz="2000" dirty="0" smtClean="0"/>
              <a:t>تاسمانی و بقیه ی استرالیا دو جزء همبند از گراف اصلی هستند.</a:t>
            </a:r>
          </a:p>
          <a:p>
            <a:pPr algn="r" rtl="1">
              <a:lnSpc>
                <a:spcPct val="80000"/>
              </a:lnSpc>
            </a:pPr>
            <a:endParaRPr lang="en-US" sz="2400" dirty="0"/>
          </a:p>
          <a:p>
            <a:pPr algn="r" rtl="1">
              <a:lnSpc>
                <a:spcPct val="80000"/>
              </a:lnSpc>
            </a:pPr>
            <a:r>
              <a:rPr lang="fa-IR" sz="2400" dirty="0" smtClean="0"/>
              <a:t>زیر مسائل مستقل اجزاء همبند از گراف محدودیت هستند. </a:t>
            </a:r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فرض کنید گرافی از </a:t>
            </a:r>
            <a:r>
              <a:rPr lang="en-US" sz="2400" dirty="0" smtClean="0"/>
              <a:t>n</a:t>
            </a:r>
            <a:r>
              <a:rPr lang="fa-IR" sz="2400" dirty="0" smtClean="0"/>
              <a:t> متغییر را بتوان به تعدادی زیرمساله با </a:t>
            </a:r>
            <a:r>
              <a:rPr lang="en-US" sz="2400" dirty="0" smtClean="0"/>
              <a:t>c</a:t>
            </a:r>
            <a:r>
              <a:rPr lang="fa-IR" sz="2400" dirty="0" smtClean="0"/>
              <a:t> متغییر تبدیل کرد: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هزینه راه حل با بدترین هزینه برابر با </a:t>
            </a:r>
            <a:r>
              <a:rPr lang="en-US" sz="2000" dirty="0"/>
              <a:t>O((n/c)(d</a:t>
            </a:r>
            <a:r>
              <a:rPr lang="en-US" sz="2000" baseline="30000" dirty="0"/>
              <a:t>c</a:t>
            </a:r>
            <a:r>
              <a:rPr lang="en-US" sz="2000" dirty="0" smtClean="0"/>
              <a:t>))</a:t>
            </a:r>
            <a:r>
              <a:rPr lang="fa-IR" sz="2000" dirty="0" smtClean="0"/>
              <a:t> است. 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fa-IR" sz="2000" dirty="0" smtClean="0"/>
              <a:t>مثال: </a:t>
            </a:r>
            <a:r>
              <a:rPr lang="en-US" sz="2000" dirty="0" smtClean="0"/>
              <a:t> </a:t>
            </a:r>
            <a:r>
              <a:rPr lang="en-US" sz="2000" dirty="0"/>
              <a:t>n = 80, d = 2, c =20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 </a:t>
            </a:r>
            <a:r>
              <a:rPr lang="en-US" dirty="0"/>
              <a:t>CSP</a:t>
            </a:r>
            <a:r>
              <a:rPr lang="fa-IR" dirty="0"/>
              <a:t> با </a:t>
            </a:r>
            <a:r>
              <a:rPr lang="fa-IR" dirty="0" smtClean="0"/>
              <a:t>ساختار درختی </a:t>
            </a:r>
            <a:endParaRPr 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>
              <a:lnSpc>
                <a:spcPct val="80000"/>
              </a:lnSpc>
            </a:pPr>
            <a:r>
              <a:rPr lang="fa-IR" sz="2400" dirty="0" smtClean="0"/>
              <a:t>قضیه: اگر گراف محدودیت هیچ حلقه ای نداشته باشد، می توان </a:t>
            </a:r>
            <a:r>
              <a:rPr lang="en-US" sz="2400" dirty="0" smtClean="0"/>
              <a:t>CSP</a:t>
            </a:r>
            <a:r>
              <a:rPr lang="fa-IR" sz="2400" dirty="0" smtClean="0"/>
              <a:t> را در زمان </a:t>
            </a:r>
            <a:r>
              <a:rPr lang="en-US" sz="2400" dirty="0"/>
              <a:t>O(n d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fa-IR" sz="2400" dirty="0" smtClean="0"/>
              <a:t> حل کرد.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دقت کنید که </a:t>
            </a:r>
            <a:r>
              <a:rPr lang="en-US" sz="2000" dirty="0" smtClean="0"/>
              <a:t>CSP</a:t>
            </a:r>
            <a:r>
              <a:rPr lang="fa-IR" sz="2000" dirty="0" smtClean="0"/>
              <a:t> اصلی در بدترین حالت با هزینه ی </a:t>
            </a:r>
            <a:r>
              <a:rPr lang="en-US" sz="2000" dirty="0"/>
              <a:t>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 smtClean="0"/>
              <a:t>)</a:t>
            </a:r>
            <a:r>
              <a:rPr lang="fa-IR" sz="2000" dirty="0" smtClean="0"/>
              <a:t> قابل حل است. </a:t>
            </a:r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این خاصیت در استدلال احتمالی نیز مفید است (بعداً): مثالی از ارتباط محدودیت های نحوی و پیچیدگی استدلال</a:t>
            </a:r>
          </a:p>
          <a:p>
            <a:pPr algn="r" rtl="1" eaLnBrk="1" hangingPunct="1">
              <a:lnSpc>
                <a:spcPct val="80000"/>
              </a:lnSpc>
            </a:pPr>
            <a:endParaRPr lang="fa-IR" sz="2400" dirty="0" smtClean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 </a:t>
            </a:r>
            <a:r>
              <a:rPr lang="en-US" dirty="0"/>
              <a:t>CSP</a:t>
            </a:r>
            <a:r>
              <a:rPr lang="fa-IR" dirty="0"/>
              <a:t> با ساختار درختی </a:t>
            </a:r>
            <a:endParaRPr lang="en-US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715000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800" dirty="0" smtClean="0"/>
              <a:t>الگوریتمهای </a:t>
            </a:r>
            <a:r>
              <a:rPr lang="en-US" sz="2800" dirty="0"/>
              <a:t> CSP </a:t>
            </a:r>
            <a:r>
              <a:rPr lang="fa-IR" sz="2800" dirty="0"/>
              <a:t>با ساختار </a:t>
            </a:r>
            <a:r>
              <a:rPr lang="fa-IR" sz="2800" dirty="0" smtClean="0"/>
              <a:t>درختی:</a:t>
            </a:r>
            <a:endParaRPr lang="en-US" sz="2800" dirty="0"/>
          </a:p>
          <a:p>
            <a:pPr lvl="1" algn="r" rtl="1">
              <a:lnSpc>
                <a:spcPct val="80000"/>
              </a:lnSpc>
            </a:pPr>
            <a:r>
              <a:rPr lang="fa-IR" sz="2400" dirty="0" smtClean="0"/>
              <a:t>ترتیب: متغییری را به عنوان ریشه انتخاب کنید. ترتیب بقیه را طوری تعیین کنید که والد قبل از فرزند قرار بگیرد. </a:t>
            </a:r>
          </a:p>
          <a:p>
            <a:pPr algn="r" rtl="1" eaLnBrk="1" hangingPunct="1">
              <a:lnSpc>
                <a:spcPct val="80000"/>
              </a:lnSpc>
            </a:pP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endParaRPr lang="en-US" sz="2800" dirty="0"/>
          </a:p>
          <a:p>
            <a:pPr lvl="1" algn="r" rtl="1">
              <a:lnSpc>
                <a:spcPct val="80000"/>
              </a:lnSpc>
            </a:pPr>
            <a:r>
              <a:rPr lang="fa-IR" sz="2400" dirty="0" smtClean="0"/>
              <a:t>کمانهای ناسازگار را در مسیر معکوس حذف کنید: </a:t>
            </a:r>
          </a:p>
          <a:p>
            <a:pPr lvl="1" algn="r" rtl="1">
              <a:lnSpc>
                <a:spcPct val="80000"/>
              </a:lnSpc>
            </a:pPr>
            <a:r>
              <a:rPr lang="en-US" sz="2400" dirty="0" smtClean="0"/>
              <a:t> </a:t>
            </a:r>
            <a:r>
              <a:rPr lang="en-US" sz="2400" dirty="0"/>
              <a:t>For i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 smtClean="0"/>
              <a:t>تخصیص را در مسیر مستقیم انجام دهید: </a:t>
            </a:r>
          </a:p>
          <a:p>
            <a:pPr lvl="1" algn="r" rtl="1">
              <a:lnSpc>
                <a:spcPct val="80000"/>
              </a:lnSpc>
            </a:pPr>
            <a:r>
              <a:rPr lang="en-US" sz="2400" dirty="0" smtClean="0"/>
              <a:t> </a:t>
            </a:r>
            <a:r>
              <a:rPr lang="en-US" sz="2400" dirty="0"/>
              <a:t>For i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algn="r" rtl="1" eaLnBrk="1" hangingPunct="1">
              <a:lnSpc>
                <a:spcPct val="80000"/>
              </a:lnSpc>
            </a:pPr>
            <a:endParaRPr lang="en-US" sz="12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زمان اجرا: </a:t>
            </a:r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fa-IR" sz="2800" dirty="0" smtClean="0"/>
              <a:t>  </a:t>
            </a:r>
            <a:r>
              <a:rPr lang="en-US" sz="2800" dirty="0" smtClean="0"/>
              <a:t>O(n </a:t>
            </a:r>
            <a:r>
              <a:rPr lang="en-US" sz="2800" dirty="0"/>
              <a:t>d</a:t>
            </a:r>
            <a:r>
              <a:rPr lang="en-US" sz="2800" baseline="30000" dirty="0"/>
              <a:t>2</a:t>
            </a:r>
            <a:r>
              <a:rPr lang="en-US" sz="2800" dirty="0" smtClean="0"/>
              <a:t>)</a:t>
            </a:r>
            <a:r>
              <a:rPr lang="fa-IR" sz="2800" dirty="0" smtClean="0"/>
              <a:t> – چرا؟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706" y="5531902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Lecture2-uniformed search</Template>
  <TotalTime>30786</TotalTime>
  <Words>1185</Words>
  <Application>Microsoft Office PowerPoint</Application>
  <PresentationFormat>Custom</PresentationFormat>
  <Paragraphs>205</Paragraphs>
  <Slides>30</Slides>
  <Notes>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dan-berkeley-nlp-v1</vt:lpstr>
      <vt:lpstr>هوش مصنوعی</vt:lpstr>
      <vt:lpstr>سرفصل مطالب</vt:lpstr>
      <vt:lpstr>K-Consistency</vt:lpstr>
      <vt:lpstr>K-Consistency</vt:lpstr>
      <vt:lpstr>Strong K-Consistency</vt:lpstr>
      <vt:lpstr>ساختار</vt:lpstr>
      <vt:lpstr>ساختار مساله</vt:lpstr>
      <vt:lpstr> CSP با ساختار درختی </vt:lpstr>
      <vt:lpstr> CSP با ساختار درختی </vt:lpstr>
      <vt:lpstr> CSP با ساختار درختی </vt:lpstr>
      <vt:lpstr>بهبود ساختار</vt:lpstr>
      <vt:lpstr> CSP با ساختار شبه درختی </vt:lpstr>
      <vt:lpstr>Cutset</vt:lpstr>
      <vt:lpstr>کوییز</vt:lpstr>
      <vt:lpstr>بهبود تکراری</vt:lpstr>
      <vt:lpstr>الگوریتمهای تکراری برای حل CSP</vt:lpstr>
      <vt:lpstr>مثال: 4 وزیر</vt:lpstr>
      <vt:lpstr>دموی 5 وزیر</vt:lpstr>
      <vt:lpstr>دموی بهبود تکراری-رنگ امیزی</vt:lpstr>
      <vt:lpstr>کارآیی روش کمترین تعارض</vt:lpstr>
      <vt:lpstr>خلاصه:  CSPs</vt:lpstr>
      <vt:lpstr>جستجوی محلی</vt:lpstr>
      <vt:lpstr>جستجوی محلی</vt:lpstr>
      <vt:lpstr>صعود از تپه</vt:lpstr>
      <vt:lpstr>دیاگرام صعود از تپه</vt:lpstr>
      <vt:lpstr>کوییز</vt:lpstr>
      <vt:lpstr>Simulated Annealing</vt:lpstr>
      <vt:lpstr>Simulated Annealing</vt:lpstr>
      <vt:lpstr>الگوریتمهای ژنتیک</vt:lpstr>
      <vt:lpstr>مثال: هشت وزیر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Mozafar Bag-Mohammadi</cp:lastModifiedBy>
  <cp:revision>2243</cp:revision>
  <cp:lastPrinted>2014-02-04T08:20:14Z</cp:lastPrinted>
  <dcterms:created xsi:type="dcterms:W3CDTF">2004-08-27T04:16:05Z</dcterms:created>
  <dcterms:modified xsi:type="dcterms:W3CDTF">2023-11-06T20:14:35Z</dcterms:modified>
</cp:coreProperties>
</file>